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33" r:id="rId15"/>
    <p:sldId id="303" r:id="rId16"/>
    <p:sldId id="334"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5169"/>
  </p:normalViewPr>
  <p:slideViewPr>
    <p:cSldViewPr snapToGrid="0" snapToObjects="1">
      <p:cViewPr varScale="1">
        <p:scale>
          <a:sx n="63" d="100"/>
          <a:sy n="63"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2/17/2024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2/17/2024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MOATAZ MUSTAFA</a:t>
            </a:r>
          </a:p>
          <a:p>
            <a:r>
              <a:rPr lang="en-US">
                <a:solidFill>
                  <a:schemeClr val="bg2"/>
                </a:solidFill>
                <a:latin typeface="Abadi" panose="020B0604020104020204" pitchFamily="34" charset="0"/>
                <a:ea typeface="SF Pro" pitchFamily="2" charset="0"/>
                <a:cs typeface="SF Pro" pitchFamily="2" charset="0"/>
              </a:rPr>
              <a:t>Feb-17-2023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pPr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In illustrating our data wrangling process, we engaged in the following crucial steps: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Exploratory Data Analysis (EDA):</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Executed EDA to discern the training labels, gaining critical insights into the dataset.</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Quantitative Analysis: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Conducted a quantitative analysis by calculating the count of launches at each site and quantifying the number and occurrence of various orbits.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Landing Outcome Label Creation: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Formulated a landing outcome label based on the existing outcome column, defining the success or failure of the landing.</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Exporting Processed Data:</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Concluded the data wrangling phase by exporting the results, including the newly created landing outcome labels, to a CSV file for subsequent analysis.</a:t>
            </a:r>
          </a:p>
          <a:p>
            <a:pPr marL="0" indent="0" algn="l">
              <a:buNone/>
            </a:pPr>
            <a:r>
              <a:rPr lang="en-US" sz="1800" b="0" i="0" dirty="0">
                <a:solidFill>
                  <a:srgbClr val="0D0D0D"/>
                </a:solidFill>
                <a:effectLst/>
                <a:latin typeface="Times New Roman" panose="02020603050405020304" pitchFamily="18" charset="0"/>
                <a:cs typeface="Times New Roman" panose="02020603050405020304" pitchFamily="18" charset="0"/>
              </a:rPr>
              <a:t>This streamlined presentation ensures clarity in conveying the key phases of our data wrangling process.</a:t>
            </a:r>
          </a:p>
          <a:p>
            <a:pPr>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your completed data wrangling related notebooks: https://github.com/buluk85/Capstone-SpaceX/blob/main/labs-jupyter-spacex-Data%20wrangling.ipynb</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95004" y="1341912"/>
            <a:ext cx="12096996" cy="4683661"/>
          </a:xfrm>
          <a:prstGeom prst="rect">
            <a:avLst/>
          </a:prstGeom>
        </p:spPr>
        <p:txBody>
          <a:bodyPr lIns="91440" tIns="45720" rIns="91440" bIns="45720" anchor="t"/>
          <a:lstStyle/>
          <a:p>
            <a:pPr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In summarizing our data visualization approach, we strategically employed various chart types to unravel key insights:</a:t>
            </a:r>
          </a:p>
          <a:p>
            <a:pPr>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Scatter Plots for Relationship Exploration: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Utilized scatter plots to visually assess relationships between variables. This technique is particularly beneficial for identifying potential relationships that could be pertinent for machine learning applications.</a:t>
            </a:r>
          </a:p>
          <a:p>
            <a:pPr>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Bar Charts for Comparisons: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Employed bar charts to showcase comparisons among discrete categories. These charts effectively illustrate relationships between different categories and their corresponding measured values.</a:t>
            </a:r>
          </a:p>
          <a:p>
            <a:pPr>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Specific Visualizations: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Explored the data intricacies through targeted visualizations, including:</a:t>
            </a:r>
          </a:p>
          <a:p>
            <a:pPr lvl="1" algn="l">
              <a:buFont typeface="Wingdings" panose="05000000000000000000" pitchFamily="2" charset="2"/>
              <a:buChar char="Ø"/>
            </a:pPr>
            <a:r>
              <a:rPr lang="en-US" sz="1800" b="0" i="0" dirty="0">
                <a:solidFill>
                  <a:srgbClr val="0D0D0D"/>
                </a:solidFill>
                <a:effectLst/>
                <a:latin typeface="Times New Roman" panose="02020603050405020304" pitchFamily="18" charset="0"/>
                <a:cs typeface="Times New Roman" panose="02020603050405020304" pitchFamily="18" charset="0"/>
              </a:rPr>
              <a:t>Relationship between flight number and launch site.</a:t>
            </a:r>
          </a:p>
          <a:p>
            <a:pPr lvl="1" algn="l">
              <a:buFont typeface="Wingdings" panose="05000000000000000000" pitchFamily="2" charset="2"/>
              <a:buChar char="Ø"/>
            </a:pPr>
            <a:r>
              <a:rPr lang="en-US" sz="1800" b="0" i="0" dirty="0">
                <a:solidFill>
                  <a:srgbClr val="0D0D0D"/>
                </a:solidFill>
                <a:effectLst/>
                <a:latin typeface="Times New Roman" panose="02020603050405020304" pitchFamily="18" charset="0"/>
                <a:cs typeface="Times New Roman" panose="02020603050405020304" pitchFamily="18" charset="0"/>
              </a:rPr>
              <a:t>Payload and launch site dynamics.</a:t>
            </a:r>
          </a:p>
          <a:p>
            <a:pPr lvl="1" algn="l">
              <a:buFont typeface="Wingdings" panose="05000000000000000000" pitchFamily="2" charset="2"/>
              <a:buChar char="Ø"/>
            </a:pPr>
            <a:r>
              <a:rPr lang="en-US" sz="1800" b="0" i="0" dirty="0">
                <a:solidFill>
                  <a:srgbClr val="0D0D0D"/>
                </a:solidFill>
                <a:effectLst/>
                <a:latin typeface="Times New Roman" panose="02020603050405020304" pitchFamily="18" charset="0"/>
                <a:cs typeface="Times New Roman" panose="02020603050405020304" pitchFamily="18" charset="0"/>
              </a:rPr>
              <a:t>Success rate variation across different orbit types.</a:t>
            </a:r>
          </a:p>
          <a:p>
            <a:pPr lvl="1" algn="l">
              <a:buFont typeface="Wingdings" panose="05000000000000000000" pitchFamily="2" charset="2"/>
              <a:buChar char="Ø"/>
            </a:pPr>
            <a:r>
              <a:rPr lang="en-US" sz="1800" b="0" i="0" dirty="0">
                <a:solidFill>
                  <a:srgbClr val="0D0D0D"/>
                </a:solidFill>
                <a:effectLst/>
                <a:latin typeface="Times New Roman" panose="02020603050405020304" pitchFamily="18" charset="0"/>
                <a:cs typeface="Times New Roman" panose="02020603050405020304" pitchFamily="18" charset="0"/>
              </a:rPr>
              <a:t>Interaction between flight number and orbit type.</a:t>
            </a:r>
          </a:p>
          <a:p>
            <a:pPr lvl="1" algn="l">
              <a:buFont typeface="Wingdings" panose="05000000000000000000" pitchFamily="2" charset="2"/>
              <a:buChar char="Ø"/>
            </a:pPr>
            <a:r>
              <a:rPr lang="en-US" sz="1800" b="0" i="0" dirty="0">
                <a:solidFill>
                  <a:srgbClr val="0D0D0D"/>
                </a:solidFill>
                <a:effectLst/>
                <a:latin typeface="Times New Roman" panose="02020603050405020304" pitchFamily="18" charset="0"/>
                <a:cs typeface="Times New Roman" panose="02020603050405020304" pitchFamily="18" charset="0"/>
              </a:rPr>
              <a:t>Examined the launch success trend over the years.</a:t>
            </a:r>
          </a:p>
          <a:p>
            <a:pPr marL="0" indent="0">
              <a:buNone/>
            </a:pPr>
            <a:r>
              <a:rPr lang="en-US" sz="1800" b="0" i="0" dirty="0">
                <a:solidFill>
                  <a:srgbClr val="0D0D0D"/>
                </a:solidFill>
                <a:effectLst/>
                <a:latin typeface="Times New Roman" panose="02020603050405020304" pitchFamily="18" charset="0"/>
                <a:cs typeface="Times New Roman" panose="02020603050405020304" pitchFamily="18" charset="0"/>
              </a:rPr>
              <a:t>Each chart type was chosen purposefully to shed light on specific aspects of the data, fostering a comprehensive understanding of the relationships within the dataset.</a:t>
            </a:r>
          </a:p>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your completed EDA with data visualization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notebook:https</a:t>
            </a:r>
            <a:r>
              <a:rPr lang="en-US" sz="1800" dirty="0">
                <a:solidFill>
                  <a:schemeClr val="accent3">
                    <a:lumMod val="25000"/>
                  </a:schemeClr>
                </a:solidFill>
                <a:latin typeface="Times New Roman" panose="02020603050405020304" pitchFamily="18" charset="0"/>
                <a:cs typeface="Times New Roman" panose="02020603050405020304" pitchFamily="18" charset="0"/>
              </a:rPr>
              <a:t>://github.com/buluk85/Capstone-SpaceX/blob/main/</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1800" dirty="0">
                <a:solidFill>
                  <a:schemeClr val="accent3">
                    <a:lumMod val="25000"/>
                  </a:schemeClr>
                </a:solidFill>
                <a:latin typeface="Times New Roman" panose="02020603050405020304" pitchFamily="18" charset="0"/>
                <a:cs typeface="Times New Roman" panose="02020603050405020304" pitchFamily="18" charset="0"/>
              </a:rPr>
              <a:t>-labs-</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eda</a:t>
            </a:r>
            <a:r>
              <a:rPr lang="en-US" sz="1800" dirty="0">
                <a:solidFill>
                  <a:schemeClr val="accent3">
                    <a:lumMod val="25000"/>
                  </a:schemeClr>
                </a:solidFill>
                <a:latin typeface="Times New Roman" panose="02020603050405020304" pitchFamily="18" charset="0"/>
                <a:cs typeface="Times New Roman" panose="02020603050405020304" pitchFamily="18" charset="0"/>
              </a:rPr>
              <a:t>-</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dataviz.ipynb</a:t>
            </a:r>
            <a:endParaRPr lang="en-US" sz="1800" dirty="0">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178130" y="1806575"/>
            <a:ext cx="12013870"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In SQL, we seamlessly integrated the SpaceX dataset into a SQL Server database, unleashing the power of EDA through targeted queries. The following SQL queries provided invaluable insights:</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Unique Launch Sites: Identified the names of unique launch sites in the space mission.</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NASA CRS Payload Analysis: Calculated the total payload mass carried by boosters launched by NASA (CRS).</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Average Payload Mass for F9 v1.1: Determined the average payload mass carried by booster version F9 v1.1.</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Mission Outcomes: Computed the total number of successful and failure mission outcomes.</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Failed Drone Ship Landings: Isolated failed landing outcomes on drone ships, providing details on their associated booster versions and launch site names.</a:t>
            </a:r>
          </a:p>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These SQL queries not only enabled us to extract specific information but also facilitated a comprehensive exploratory data analysis, enhancing our understanding of the SpaceX mission dataset.</a:t>
            </a:r>
          </a:p>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your completed EDA with SQL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notebook:https</a:t>
            </a:r>
            <a:r>
              <a:rPr lang="en-US" sz="1800" dirty="0">
                <a:solidFill>
                  <a:schemeClr val="accent3">
                    <a:lumMod val="25000"/>
                  </a:schemeClr>
                </a:solidFill>
                <a:latin typeface="Times New Roman" panose="02020603050405020304" pitchFamily="18" charset="0"/>
                <a:cs typeface="Times New Roman" panose="02020603050405020304" pitchFamily="18" charset="0"/>
              </a:rPr>
              <a:t>://github.com/buluk85/Capstone-SpaceX/blob/main/</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jupyter</a:t>
            </a:r>
            <a:r>
              <a:rPr lang="en-US" sz="1800" dirty="0">
                <a:solidFill>
                  <a:schemeClr val="accent3">
                    <a:lumMod val="25000"/>
                  </a:schemeClr>
                </a:solidFill>
                <a:latin typeface="Times New Roman" panose="02020603050405020304" pitchFamily="18" charset="0"/>
                <a:cs typeface="Times New Roman" panose="02020603050405020304" pitchFamily="18" charset="0"/>
              </a:rPr>
              <a:t>-labs-</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eda</a:t>
            </a:r>
            <a:r>
              <a:rPr lang="en-US" sz="1800" dirty="0">
                <a:solidFill>
                  <a:schemeClr val="accent3">
                    <a:lumMod val="25000"/>
                  </a:schemeClr>
                </a:solidFill>
                <a:latin typeface="Times New Roman" panose="02020603050405020304" pitchFamily="18" charset="0"/>
                <a:cs typeface="Times New Roman" panose="02020603050405020304" pitchFamily="18" charset="0"/>
              </a:rPr>
              <a:t>-</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sql-edx_sqllite.ipynb</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0" y="1320800"/>
            <a:ext cx="12192000" cy="4905592"/>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In the creation of our Folium map, we strategically incorporated various map objects to enhance visualization and analysis. The following map objects were utilized:</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Markers for Launch Sites: Placed markers on all launch sites, providing a visual reference for their locations.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Markers, Circles, and Lines for Launch Outcomes: Incorporated markers, circles, and lines to visually represent the success or failure of launches for each site. This approach offered an intuitive way to distinguish outcomes on the map.</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Class Assignment for Launch Outcomes: Assigned launch outcomes (failure or success) to classes 0 and 1, respectively. This classification allowed for effective color-coding of markers, aiding in quick identification of success rates.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Color-Labeled Marker Clusters: Leveraged color-labeled marker clusters to discern launch sites with relatively high success rates. This visual representation facilitated a quick overview of success trends.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Distance Calculation: Calculated distances between launch sites and their proximities to answer crucial questions, such as: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Proximity to railways, highways, and coastlines.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The spatial relationship between launch sites and nearby cities.</a:t>
            </a:r>
          </a:p>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By incorporating these map objects and features, our Folium map not only presented launch site locations but also provided insightful visualizations that aided in the analysis of success rates and spatial considerations.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Add the GitHub URL of your completed interactive map with Folium map, as an external reference and peer-review purpose</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CF13415-574F-4E1D-4E10-7E8DD0DF40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502F00-8F83-ADA8-D5D1-48494FCFE17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3C903AFE-7271-B20E-827D-7A3C4B7F2206}"/>
              </a:ext>
            </a:extLst>
          </p:cNvPr>
          <p:cNvSpPr>
            <a:spLocks noGrp="1"/>
          </p:cNvSpPr>
          <p:nvPr>
            <p:ph idx="4294967295"/>
          </p:nvPr>
        </p:nvSpPr>
        <p:spPr>
          <a:xfrm>
            <a:off x="0" y="1320800"/>
            <a:ext cx="12192000" cy="4905592"/>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Distance Calculation: Calculated distances between launch sites and their proximities to answer crucial questions, such as:</a:t>
            </a:r>
          </a:p>
          <a:p>
            <a:pPr lvl="2">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Proximity to railways, highways, and coastlines.</a:t>
            </a:r>
          </a:p>
          <a:p>
            <a:pPr lvl="2">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The spatial relationship between launch sites and nearby cities.</a:t>
            </a:r>
          </a:p>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By incorporating these map objects and features, our Folium map not only presented launch site locations but also provided insightful visualizations that aided in the analysis of success rates and spatial considerations.</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the completed interactive map with Folium map: https://github.com/buluk85/Capstone-SpaceX/blob/main/Interactive%20Visual%20Analytics%20and%20Dashboard_Folium.ipynb</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0039993-F5D3-1979-2747-ADF11068654F}"/>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(Con)</a:t>
            </a:r>
            <a:endParaRPr lang="en-US" dirty="0">
              <a:solidFill>
                <a:srgbClr val="0B49CB"/>
              </a:solidFill>
            </a:endParaRPr>
          </a:p>
        </p:txBody>
      </p:sp>
    </p:spTree>
    <p:extLst>
      <p:ext uri="{BB962C8B-B14F-4D97-AF65-F5344CB8AC3E}">
        <p14:creationId xmlns:p14="http://schemas.microsoft.com/office/powerpoint/2010/main" val="40338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0" y="1778000"/>
            <a:ext cx="12192000" cy="4896803"/>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In crafting our dashboard, we strategically incorporated diverse plots, graphs, and interactive features to offer a rich and insightful user experience. The key elements include:</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Dropdown List with Launch Sites: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Purpose: Enables users to select either all launch sites or a specific launch site.</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Interactivity: Enhances user control and focus on specific launch site data.</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Pie Chart Showing Successful Launches: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Purpose: Visualizes the proportion of successful and unsuccessful launches as a percentage of the total.</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Interactivity: Provides an at-a-glance overview of success rates, aiding quick insights.</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Slider of Payload Mass Range:</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Purpose: Allows users to dynamically select a payload mass range for focused analysis.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Interactivity: Enhances customization and focus on specific payload mass ranges.</a:t>
            </a:r>
          </a:p>
          <a:p>
            <a:endParaRPr lang="en-US" sz="1800" dirty="0">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0C7B864-A056-269F-1303-C981CA0BCC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CE7406-7826-AD37-AFD4-188DA6041C03}"/>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A9AB8172-8372-FF4D-FF13-6EE062CF7163}"/>
              </a:ext>
            </a:extLst>
          </p:cNvPr>
          <p:cNvSpPr>
            <a:spLocks noGrp="1"/>
          </p:cNvSpPr>
          <p:nvPr>
            <p:ph idx="4294967295"/>
          </p:nvPr>
        </p:nvSpPr>
        <p:spPr>
          <a:xfrm>
            <a:off x="0" y="1280160"/>
            <a:ext cx="12192000" cy="4896803"/>
          </a:xfrm>
          <a:prstGeom prst="rect">
            <a:avLst/>
          </a:prstGeom>
        </p:spPr>
        <p:txBody>
          <a:bodyPr vert="horz" lIns="91440" tIns="45720" rIns="91440" bIns="45720" rtlCol="0" anchor="t">
            <a:noAutofit/>
          </a:bodyPr>
          <a:lstStyle/>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Scatter Chart Showing Payload Mass vs. Success Rate by Booster Version:</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Purpose: Illustrates the correlation between payload mass and launch success, differentiated by booster versions.</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Interactivity: Facilitates in-depth analysis and comparison of payload mass impact on launch success across different booster versions.</a:t>
            </a:r>
          </a:p>
          <a:p>
            <a:pPr marL="0" indent="0">
              <a:lnSpc>
                <a:spcPct val="100000"/>
              </a:lnSpc>
              <a:spcBef>
                <a:spcPts val="1400"/>
              </a:spcBef>
              <a:buNone/>
            </a:pPr>
            <a:r>
              <a:rPr lang="en-US" sz="1800" dirty="0">
                <a:solidFill>
                  <a:schemeClr val="accent3">
                    <a:lumMod val="25000"/>
                  </a:schemeClr>
                </a:solidFill>
                <a:latin typeface="Times New Roman" panose="02020603050405020304" pitchFamily="18" charset="0"/>
                <a:cs typeface="Times New Roman" panose="02020603050405020304" pitchFamily="18" charset="0"/>
              </a:rPr>
              <a:t>By incorporating these interactive elements, our dashboard not only presents essential data but also empowers users to customize their exploration, gaining nuanced insights into the relationships between launch sites, success rates, payload masses, and booster versions.</a:t>
            </a:r>
          </a:p>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the completed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1800" dirty="0">
                <a:solidFill>
                  <a:schemeClr val="accent3">
                    <a:lumMod val="25000"/>
                  </a:schemeClr>
                </a:solidFill>
                <a:latin typeface="Times New Roman" panose="02020603050405020304" pitchFamily="18" charset="0"/>
                <a:cs typeface="Times New Roman" panose="02020603050405020304" pitchFamily="18" charset="0"/>
              </a:rPr>
              <a:t> Dash lab: https://github.com/buluk85/Capstone-SpaceX/blob/main/spacex_dash_app.py</a:t>
            </a:r>
          </a:p>
          <a:p>
            <a:endParaRPr lang="en-US" sz="18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B80893-CE4B-78CC-4684-33EA3D4E8D25}"/>
              </a:ext>
            </a:extLst>
          </p:cNvPr>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(CONT)</a:t>
            </a:r>
          </a:p>
        </p:txBody>
      </p:sp>
    </p:spTree>
    <p:extLst>
      <p:ext uri="{BB962C8B-B14F-4D97-AF65-F5344CB8AC3E}">
        <p14:creationId xmlns:p14="http://schemas.microsoft.com/office/powerpoint/2010/main" val="2916624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0" y="1310640"/>
            <a:ext cx="12120880" cy="4866323"/>
          </a:xfrm>
          <a:prstGeom prst="rect">
            <a:avLst/>
          </a:prstGeom>
        </p:spPr>
        <p:txBody>
          <a:bodyPr>
            <a:noAutofit/>
          </a:bodyPr>
          <a:lstStyle/>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In the journey of developing our classification model, we meticulously followed key steps to ensure robustness and accuracy:</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Loading and Transformation:</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Loaded and transformed the dataset using NumPy and Pandas.</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Split the data into training and testing sets for comprehensive model evaluation.</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Model Construction:</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Constructed various machine learning models to explore the dataset comprehensively.</a:t>
            </a:r>
          </a:p>
          <a:p>
            <a:pPr>
              <a:lnSpc>
                <a:spcPct val="100000"/>
              </a:lnSpc>
              <a:spcBef>
                <a:spcPts val="1400"/>
              </a:spcBef>
              <a:buFont typeface="Wingdings" panose="05000000000000000000" pitchFamily="2" charset="2"/>
              <a:buChar char="ü"/>
            </a:pPr>
            <a:r>
              <a:rPr lang="en-US" sz="1800" dirty="0">
                <a:solidFill>
                  <a:schemeClr val="accent3">
                    <a:lumMod val="25000"/>
                  </a:schemeClr>
                </a:solidFill>
                <a:latin typeface="Times New Roman" panose="02020603050405020304" pitchFamily="18" charset="0"/>
                <a:cs typeface="Times New Roman" panose="02020603050405020304" pitchFamily="18" charset="0"/>
              </a:rPr>
              <a:t>Utilized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GridSearchCV</a:t>
            </a:r>
            <a:r>
              <a:rPr lang="en-US" sz="1800" dirty="0">
                <a:solidFill>
                  <a:schemeClr val="accent3">
                    <a:lumMod val="25000"/>
                  </a:schemeClr>
                </a:solidFill>
                <a:latin typeface="Times New Roman" panose="02020603050405020304" pitchFamily="18" charset="0"/>
                <a:cs typeface="Times New Roman" panose="02020603050405020304" pitchFamily="18" charset="0"/>
              </a:rPr>
              <a:t> to systematically tune hyperparameters for enhanced model performance.</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Metric Selection: Chose accuracy as the primary metric for model evaluation.</a:t>
            </a: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Model Improvement: Enhanced the model through meticulous feature engineering and algorithm tuning.</a:t>
            </a:r>
          </a:p>
          <a:p>
            <a:pPr>
              <a:lnSpc>
                <a:spcPct val="100000"/>
              </a:lnSpc>
              <a:spcBef>
                <a:spcPts val="1400"/>
              </a:spcBef>
              <a:buFont typeface="Wingdings" panose="05000000000000000000" pitchFamily="2" charset="2"/>
              <a:buChar char="Ø"/>
            </a:pPr>
            <a:r>
              <a:rPr lang="en-US" sz="1800" dirty="0">
                <a:solidFill>
                  <a:schemeClr val="accent3">
                    <a:lumMod val="25000"/>
                  </a:schemeClr>
                </a:solidFill>
                <a:latin typeface="Times New Roman" panose="02020603050405020304" pitchFamily="18" charset="0"/>
                <a:cs typeface="Times New Roman" panose="02020603050405020304" pitchFamily="18" charset="0"/>
              </a:rPr>
              <a:t>Best Performing Model Identification: Evaluated multiple models and identified the best-performing classification model.</a:t>
            </a:r>
          </a:p>
          <a:p>
            <a:pPr>
              <a:lnSpc>
                <a:spcPct val="100000"/>
              </a:lnSpc>
              <a:spcBef>
                <a:spcPts val="1400"/>
              </a:spcBef>
              <a:buFont typeface="Wingdings" panose="05000000000000000000" pitchFamily="2" charset="2"/>
              <a:buChar char="v"/>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the completed predictive analysis lab: https://github.com/buluk85/Capstone-SpaceX/blob/main/SpaceX_Machine_Learning_Prediction_Part_5.jupyterlite.ipynb</a:t>
            </a:r>
          </a:p>
          <a:p>
            <a:endParaRPr lang="en-US" sz="1800" dirty="0">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213361" y="1807337"/>
            <a:ext cx="11805920" cy="4512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l">
              <a:buNone/>
            </a:pPr>
            <a:r>
              <a:rPr lang="en-US" sz="1800" b="0" i="0" dirty="0">
                <a:solidFill>
                  <a:srgbClr val="0D0D0D"/>
                </a:solidFill>
                <a:effectLst/>
                <a:latin typeface="Times New Roman" panose="02020603050405020304" pitchFamily="18" charset="0"/>
                <a:cs typeface="Times New Roman" panose="02020603050405020304" pitchFamily="18" charset="0"/>
              </a:rPr>
              <a:t>In summarizing our results across different analytical dimensions, we arrived at insightful findings:</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Exploratory Data Analysis:</a:t>
            </a:r>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Launch success has demonstrated a noticeable improvement over time.</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KSC LC-39A emerges as the landing site with the highest success rate.</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Orbits ES-L1, GEO, HEO, and SSO exhibit an impressive 100% success rate.</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Visual Analytics:</a:t>
            </a:r>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Most launch sites are strategically positioned near the equator and in close proximity to the coast.</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Launch sites are strategically located—sufficiently far from potential damage sources (city, highway, railway) in the event of a failed launch, while remaining close enough to facilitate logistical support.</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Predictive Analytics:</a:t>
            </a:r>
            <a:endParaRPr lang="en-US" sz="1800" b="0" i="0" dirty="0">
              <a:solidFill>
                <a:srgbClr val="0D0D0D"/>
              </a:solidFill>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The Decision Tree model emerged as the most effective predictive model for the dataset, showcasing its prowess in discerning patterns and predicting outcomes</a:t>
            </a:r>
          </a:p>
          <a:p>
            <a:pPr marL="457200" lvl="1" indent="0">
              <a:buNone/>
            </a:pPr>
            <a:endParaRPr lang="en-US" sz="1800" dirty="0">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0" y="1381760"/>
            <a:ext cx="11457971" cy="5405120"/>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Based on the below screenshot, we observe a positive correlation between the number of flights at a launch site and its success rate. As the flight amount increases, the success rate at the launch site also tends to rise.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78425A9-8AA3-B42F-ABCA-3BCD58200AA8}"/>
              </a:ext>
            </a:extLst>
          </p:cNvPr>
          <p:cNvPicPr>
            <a:picLocks noChangeAspect="1"/>
          </p:cNvPicPr>
          <p:nvPr/>
        </p:nvPicPr>
        <p:blipFill>
          <a:blip r:embed="rId3"/>
          <a:stretch>
            <a:fillRect/>
          </a:stretch>
        </p:blipFill>
        <p:spPr>
          <a:xfrm>
            <a:off x="491837" y="2371629"/>
            <a:ext cx="11208326" cy="37403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0" y="1412240"/>
            <a:ext cx="12090399" cy="5445760"/>
          </a:xfrm>
          <a:prstGeom prst="rect">
            <a:avLst/>
          </a:prstGeom>
        </p:spPr>
        <p:txBody>
          <a:bodyPr>
            <a:normAutofit/>
          </a:bodyPr>
          <a:lstStyle/>
          <a:p>
            <a:pPr marL="0" indent="0">
              <a:lnSpc>
                <a:spcPct val="100000"/>
              </a:lnSpc>
              <a:spcBef>
                <a:spcPts val="1400"/>
              </a:spcBef>
              <a:buNone/>
            </a:pPr>
            <a:r>
              <a:rPr lang="en-US" sz="1800" b="0" dirty="0">
                <a:solidFill>
                  <a:schemeClr val="tx1">
                    <a:lumMod val="95000"/>
                    <a:lumOff val="5000"/>
                  </a:schemeClr>
                </a:solidFill>
                <a:effectLst/>
                <a:latin typeface="Times New Roman" panose="02020603050405020304" pitchFamily="18" charset="0"/>
                <a:cs typeface="Times New Roman" panose="02020603050405020304" pitchFamily="18" charset="0"/>
              </a:rPr>
              <a:t>We see that different launch sites have different success rates. CCAFS LC-40 has a success rate of 60 %, while  KSC LC-39A and VAFB SLC 4E has a success rate of 77%.</a:t>
            </a:r>
          </a:p>
          <a:p>
            <a:pPr marL="0" indent="0">
              <a:lnSpc>
                <a:spcPct val="100000"/>
              </a:lnSpc>
              <a:spcBef>
                <a:spcPts val="1400"/>
              </a:spcBef>
              <a:buNone/>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12E1FF1-09AB-EF8C-065C-35CB6AE16C02}"/>
              </a:ext>
            </a:extLst>
          </p:cNvPr>
          <p:cNvPicPr>
            <a:picLocks noChangeAspect="1"/>
          </p:cNvPicPr>
          <p:nvPr/>
        </p:nvPicPr>
        <p:blipFill>
          <a:blip r:embed="rId3"/>
          <a:stretch>
            <a:fillRect/>
          </a:stretch>
        </p:blipFill>
        <p:spPr>
          <a:xfrm>
            <a:off x="249645" y="2330393"/>
            <a:ext cx="11849409" cy="39889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0" y="2082114"/>
            <a:ext cx="12191999" cy="4775886"/>
          </a:xfrm>
          <a:prstGeom prst="rect">
            <a:avLst/>
          </a:prstGeom>
        </p:spPr>
        <p:txBody>
          <a:bodyPr>
            <a:normAutofit/>
          </a:bodyPr>
          <a:lstStyle/>
          <a:p>
            <a:pPr marL="0" indent="0">
              <a:lnSpc>
                <a:spcPct val="100000"/>
              </a:lnSpc>
              <a:spcBef>
                <a:spcPts val="1400"/>
              </a:spcBef>
              <a:buNone/>
            </a:pP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chart highlights that ES-L1, GEO, HEO, SSO, and VLEO orbits consistently exhibit the highest success rates.</a:t>
            </a:r>
          </a:p>
          <a:p>
            <a:pPr marL="0" indent="0">
              <a:lnSpc>
                <a:spcPct val="100000"/>
              </a:lnSpc>
              <a:spcBef>
                <a:spcPts val="1400"/>
              </a:spcBef>
              <a:buNone/>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6EBC4FE-C891-201B-6892-360F05891EFD}"/>
              </a:ext>
            </a:extLst>
          </p:cNvPr>
          <p:cNvPicPr>
            <a:picLocks noChangeAspect="1"/>
          </p:cNvPicPr>
          <p:nvPr/>
        </p:nvPicPr>
        <p:blipFill>
          <a:blip r:embed="rId3"/>
          <a:stretch>
            <a:fillRect/>
          </a:stretch>
        </p:blipFill>
        <p:spPr>
          <a:xfrm>
            <a:off x="2722880" y="2553232"/>
            <a:ext cx="6827520" cy="430476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0" y="1412240"/>
            <a:ext cx="12192000" cy="5445760"/>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The chart below indicates that in the LEO orbit, success seems to be correlated with the number of flights. However, in the GTO orbit, there appears to be no discernible relationship between flight number and success.</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02D06C5-B246-0F71-AD19-9444211EDE18}"/>
              </a:ext>
            </a:extLst>
          </p:cNvPr>
          <p:cNvPicPr>
            <a:picLocks noChangeAspect="1"/>
          </p:cNvPicPr>
          <p:nvPr/>
        </p:nvPicPr>
        <p:blipFill>
          <a:blip r:embed="rId3"/>
          <a:stretch>
            <a:fillRect/>
          </a:stretch>
        </p:blipFill>
        <p:spPr>
          <a:xfrm>
            <a:off x="217598" y="2549432"/>
            <a:ext cx="11756804" cy="376991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0" y="1422400"/>
            <a:ext cx="11218789" cy="4446588"/>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The chart below suggests that heavier payloads tend to result in a higher successful landing or positive landing rate, particularly for Polar, LEO, and ISS orbits. However, distinguishing this trend for GTO is challenging, as both positive landing rates and negative landing (unsuccessful mission) instances are present in this orbit.</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988D813-ABE2-32B4-0ADD-A73A4B1BB85A}"/>
              </a:ext>
            </a:extLst>
          </p:cNvPr>
          <p:cNvPicPr>
            <a:picLocks noChangeAspect="1"/>
          </p:cNvPicPr>
          <p:nvPr/>
        </p:nvPicPr>
        <p:blipFill>
          <a:blip r:embed="rId3"/>
          <a:stretch>
            <a:fillRect/>
          </a:stretch>
        </p:blipFill>
        <p:spPr>
          <a:xfrm>
            <a:off x="433173" y="2560321"/>
            <a:ext cx="11189275" cy="41656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p:cNvSpPr>
            <a:spLocks noGrp="1"/>
          </p:cNvSpPr>
          <p:nvPr>
            <p:ph type="body" sz="half" idx="4294967295"/>
          </p:nvPr>
        </p:nvSpPr>
        <p:spPr>
          <a:xfrm>
            <a:off x="193040" y="1452880"/>
            <a:ext cx="11653519" cy="5232400"/>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Based on the chart below, we can observe a continuous increase in the success rate from 2013 to 2017, with stability noted in 2014. Following 2015, the success rate experienced a noticeable upward trend.</a:t>
            </a:r>
          </a:p>
          <a:p>
            <a:pPr marL="0" indent="0">
              <a:lnSpc>
                <a:spcPct val="100000"/>
              </a:lnSpc>
              <a:spcBef>
                <a:spcPts val="1400"/>
              </a:spcBef>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0E84A85-D870-D40E-A629-D0B750E6BD6B}"/>
              </a:ext>
            </a:extLst>
          </p:cNvPr>
          <p:cNvPicPr>
            <a:picLocks noChangeAspect="1"/>
          </p:cNvPicPr>
          <p:nvPr/>
        </p:nvPicPr>
        <p:blipFill>
          <a:blip r:embed="rId3"/>
          <a:stretch>
            <a:fillRect/>
          </a:stretch>
        </p:blipFill>
        <p:spPr>
          <a:xfrm>
            <a:off x="883920" y="2354357"/>
            <a:ext cx="10048240" cy="43309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our analysis, we utilized the keyword DISTINCT to selectively display only the unique launch sites from the </a:t>
            </a:r>
            <a:r>
              <a:rPr lang="en-US" sz="1800" b="0" dirty="0">
                <a:solidFill>
                  <a:schemeClr val="tx1">
                    <a:lumMod val="95000"/>
                    <a:lumOff val="5000"/>
                  </a:schemeClr>
                </a:solidFill>
                <a:effectLst/>
                <a:latin typeface="Times New Roman" panose="02020603050405020304" pitchFamily="18" charset="0"/>
                <a:cs typeface="Times New Roman" panose="02020603050405020304" pitchFamily="18" charset="0"/>
              </a:rPr>
              <a:t>SPACEXTBL</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data, providing a clearer and focused </a:t>
            </a:r>
          </a:p>
          <a:p>
            <a:pPr>
              <a:lnSpc>
                <a:spcPct val="100000"/>
              </a:lnSpc>
              <a:spcBef>
                <a:spcPts val="1400"/>
              </a:spcBef>
            </a:pP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2DF1CAC-A071-2E22-38BF-AB614378A045}"/>
              </a:ext>
            </a:extLst>
          </p:cNvPr>
          <p:cNvPicPr>
            <a:picLocks noChangeAspect="1"/>
          </p:cNvPicPr>
          <p:nvPr/>
        </p:nvPicPr>
        <p:blipFill>
          <a:blip r:embed="rId3"/>
          <a:stretch>
            <a:fillRect/>
          </a:stretch>
        </p:blipFill>
        <p:spPr>
          <a:xfrm>
            <a:off x="770012" y="3009168"/>
            <a:ext cx="9826868" cy="384883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In our presentation, we employed the keyword LIKE 'KSC%' to selectively showcase launch sites that commence with 'KSC' from the SpaceX dataset. This allowed us to refine the display and highlight specific launch site details with precision.</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974A6060-1167-DEAC-0776-82EBDFDB97D9}"/>
              </a:ext>
            </a:extLst>
          </p:cNvPr>
          <p:cNvPicPr>
            <a:picLocks noChangeAspect="1"/>
          </p:cNvPicPr>
          <p:nvPr/>
        </p:nvPicPr>
        <p:blipFill>
          <a:blip r:embed="rId3"/>
          <a:stretch>
            <a:fillRect/>
          </a:stretch>
        </p:blipFill>
        <p:spPr>
          <a:xfrm>
            <a:off x="579120" y="2699909"/>
            <a:ext cx="11074400" cy="415809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In the course of our analysis, we utilized the Sum function to meticulously compute the total payload carried by boosters associated with NASA, specifically those categorized under 'NASA (CRS),' from the SpaceX dataset.</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03024E2-A5C6-6786-E7CC-94CA2A422171}"/>
              </a:ext>
            </a:extLst>
          </p:cNvPr>
          <p:cNvPicPr>
            <a:picLocks noChangeAspect="1"/>
          </p:cNvPicPr>
          <p:nvPr/>
        </p:nvPicPr>
        <p:blipFill>
          <a:blip r:embed="rId3"/>
          <a:stretch>
            <a:fillRect/>
          </a:stretch>
        </p:blipFill>
        <p:spPr>
          <a:xfrm>
            <a:off x="1473200" y="2811713"/>
            <a:ext cx="8798559" cy="32821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employed the average function to calculate the mean payload mass carried by booster version F9 v1.1, specifically focusing on instances where the Booster Version is 'F9 v1.1' in the SpaceX dataset. </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365662B-3234-2705-A2A2-420E3137DAAC}"/>
              </a:ext>
            </a:extLst>
          </p:cNvPr>
          <p:cNvPicPr>
            <a:picLocks noChangeAspect="1"/>
          </p:cNvPicPr>
          <p:nvPr/>
        </p:nvPicPr>
        <p:blipFill>
          <a:blip r:embed="rId3"/>
          <a:stretch>
            <a:fillRect/>
          </a:stretch>
        </p:blipFill>
        <p:spPr>
          <a:xfrm>
            <a:off x="2826029" y="2549027"/>
            <a:ext cx="6196051" cy="37703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1" y="1318161"/>
            <a:ext cx="12100956" cy="553983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b="1" dirty="0">
                <a:solidFill>
                  <a:srgbClr val="0D0D0D"/>
                </a:solidFill>
                <a:latin typeface="Söhne"/>
              </a:rPr>
              <a:t>Summary of methodologies</a:t>
            </a:r>
          </a:p>
          <a:p>
            <a:pPr algn="l">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Data</a:t>
            </a:r>
            <a:r>
              <a:rPr lang="en-US" sz="1800" b="1" i="0" dirty="0">
                <a:solidFill>
                  <a:srgbClr val="0D0D0D"/>
                </a:solidFill>
                <a:effectLst/>
                <a:latin typeface="Times New Roman" panose="02020603050405020304" pitchFamily="18" charset="0"/>
                <a:cs typeface="Times New Roman" panose="02020603050405020304" pitchFamily="18" charset="0"/>
              </a:rPr>
              <a:t> Collection and Processing:</a:t>
            </a:r>
            <a:endParaRPr lang="en-US" sz="1800" b="0" i="0" dirty="0">
              <a:solidFill>
                <a:srgbClr val="0D0D0D"/>
              </a:solidFill>
              <a:effectLst/>
              <a:latin typeface="Times New Roman" panose="02020603050405020304" pitchFamily="18" charset="0"/>
              <a:cs typeface="Times New Roman" panose="02020603050405020304" pitchFamily="18" charset="0"/>
            </a:endParaRPr>
          </a:p>
          <a:p>
            <a:pPr lvl="1" algn="l">
              <a:buFont typeface="Wingdings" panose="05000000000000000000" pitchFamily="2" charset="2"/>
              <a:buChar char="ü"/>
            </a:pPr>
            <a:r>
              <a:rPr lang="en-US" sz="1900" b="0" i="0" dirty="0">
                <a:solidFill>
                  <a:srgbClr val="0D0D0D"/>
                </a:solidFill>
                <a:effectLst/>
                <a:latin typeface="Times New Roman" panose="02020603050405020304" pitchFamily="18" charset="0"/>
                <a:cs typeface="Times New Roman" panose="02020603050405020304" pitchFamily="18" charset="0"/>
              </a:rPr>
              <a:t>Utilized SpaceX REST API and web scraping techniques for comprehensive data collection.</a:t>
            </a:r>
          </a:p>
          <a:p>
            <a:pPr lvl="1" algn="l">
              <a:buFont typeface="Wingdings" panose="05000000000000000000" pitchFamily="2" charset="2"/>
              <a:buChar char="ü"/>
            </a:pPr>
            <a:r>
              <a:rPr lang="en-US" sz="1900" b="0" i="0" dirty="0">
                <a:solidFill>
                  <a:srgbClr val="0D0D0D"/>
                </a:solidFill>
                <a:effectLst/>
                <a:latin typeface="Times New Roman" panose="02020603050405020304" pitchFamily="18" charset="0"/>
                <a:cs typeface="Times New Roman" panose="02020603050405020304" pitchFamily="18" charset="0"/>
              </a:rPr>
              <a:t>Engineered a success/fail outcome variable through meticulous data wrangling.</a:t>
            </a:r>
          </a:p>
          <a:p>
            <a:pPr>
              <a:lnSpc>
                <a:spcPct val="100000"/>
              </a:lnSpc>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Exploratory Data Analysis (EDA):</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Explored the dataset through SQL analysis and data visualization techniques.</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Investigated factors such as payload, launch site, flight number, and yearly trends.</a:t>
            </a:r>
          </a:p>
          <a:p>
            <a:pPr>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Interactive Analytics and Visualization:</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Leveraged Folium for interactive visualizations to enhance data exploration.</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Investigated launch site success rates and their proximity to geographical markers.</a:t>
            </a:r>
          </a:p>
          <a:p>
            <a:pPr>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Predictive Modeling:</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Developed machine learning models, including logistic regression, support vector machine (SVM), decision tree, and K-nearest neighbor (KNN).</a:t>
            </a:r>
          </a:p>
          <a:p>
            <a:pPr>
              <a:lnSpc>
                <a:spcPct val="100000"/>
              </a:lnSpc>
              <a:spcBef>
                <a:spcPts val="1400"/>
              </a:spcBef>
            </a:pPr>
            <a:r>
              <a:rPr lang="en-US" sz="2900" b="1" dirty="0">
                <a:solidFill>
                  <a:srgbClr val="0D0D0D"/>
                </a:solidFill>
                <a:latin typeface="Söhne"/>
              </a:rPr>
              <a:t>Summary of all results</a:t>
            </a:r>
          </a:p>
          <a:p>
            <a:pPr>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Exploratory Data Analysis:</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Highlighted the improvement in launch success rates over time.</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Identified specific launch sites with high success rates, emphasizing KSC LC-39A.</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Recognized specific orbits (ES-L1, GEO, HEO, SSO) with a 100% success rate.</a:t>
            </a:r>
          </a:p>
          <a:p>
            <a:pPr>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Interactive Analytics and Visualization:</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Provided screenshots showcasing interactive analytics and key visualizations.</a:t>
            </a:r>
          </a:p>
          <a:p>
            <a:pPr lvl="1">
              <a:buFont typeface="Wingdings" panose="05000000000000000000" pitchFamily="2" charset="2"/>
              <a:buChar char="ü"/>
            </a:pPr>
            <a:r>
              <a:rPr lang="en-US" sz="1900" dirty="0">
                <a:solidFill>
                  <a:srgbClr val="0D0D0D"/>
                </a:solidFill>
                <a:latin typeface="Times New Roman" panose="02020603050405020304" pitchFamily="18" charset="0"/>
                <a:cs typeface="Times New Roman" panose="02020603050405020304" pitchFamily="18" charset="0"/>
              </a:rPr>
              <a:t>Visualized launch sites with the highest success rates and successful payload ranges.</a:t>
            </a:r>
          </a:p>
          <a:p>
            <a:pPr>
              <a:buFont typeface="Wingdings" panose="05000000000000000000" pitchFamily="2" charset="2"/>
              <a:buChar char="v"/>
            </a:pPr>
            <a:r>
              <a:rPr lang="en-US" sz="1800" b="1" dirty="0">
                <a:solidFill>
                  <a:srgbClr val="0D0D0D"/>
                </a:solidFill>
                <a:latin typeface="Times New Roman" panose="02020603050405020304" pitchFamily="18" charset="0"/>
                <a:cs typeface="Times New Roman" panose="02020603050405020304" pitchFamily="18" charset="0"/>
              </a:rPr>
              <a:t>Predictive Analytics:</a:t>
            </a:r>
          </a:p>
          <a:p>
            <a:pPr marL="742950" lvl="1" indent="-285750" algn="l">
              <a:buFont typeface="+mj-lt"/>
              <a:buAutoNum type="arabicPeriod"/>
            </a:pPr>
            <a:r>
              <a:rPr lang="en-US" b="0" i="0" dirty="0">
                <a:solidFill>
                  <a:srgbClr val="0D0D0D"/>
                </a:solidFill>
                <a:effectLst/>
                <a:latin typeface="Söhne"/>
              </a:rPr>
              <a:t>All models performed similarly on the test set, with a slight advantage for the decision tree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applied the minimum function to identify the dates associated with the initial successful landing outcomes on drone ships.</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DFD71A-B689-F281-11D8-061B3E984515}"/>
              </a:ext>
            </a:extLst>
          </p:cNvPr>
          <p:cNvPicPr>
            <a:picLocks noChangeAspect="1"/>
          </p:cNvPicPr>
          <p:nvPr/>
        </p:nvPicPr>
        <p:blipFill>
          <a:blip r:embed="rId3"/>
          <a:stretch>
            <a:fillRect/>
          </a:stretch>
        </p:blipFill>
        <p:spPr>
          <a:xfrm>
            <a:off x="1964387" y="2945382"/>
            <a:ext cx="7356834" cy="323158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compiled a list featuring the names of boosters that exhibited a successful landing on a drone ship while simultaneously carrying a payload mass greater than 4000 kg but less than 6000 kg. </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C7E9C53-533E-26AB-18C8-EE445DD4AA0F}"/>
              </a:ext>
            </a:extLst>
          </p:cNvPr>
          <p:cNvPicPr>
            <a:picLocks noChangeAspect="1"/>
          </p:cNvPicPr>
          <p:nvPr/>
        </p:nvPicPr>
        <p:blipFill>
          <a:blip r:embed="rId3"/>
          <a:stretch>
            <a:fillRect/>
          </a:stretch>
        </p:blipFill>
        <p:spPr>
          <a:xfrm>
            <a:off x="2517760" y="2570775"/>
            <a:ext cx="6748159" cy="385643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utilized the count function to systematically compute the total number of both successful and unsuccessful mission outcomes.</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167ED3F-C4C5-6EFF-60C5-F9A8E43B308C}"/>
              </a:ext>
            </a:extLst>
          </p:cNvPr>
          <p:cNvPicPr>
            <a:picLocks noChangeAspect="1"/>
          </p:cNvPicPr>
          <p:nvPr/>
        </p:nvPicPr>
        <p:blipFill>
          <a:blip r:embed="rId3"/>
          <a:stretch>
            <a:fillRect/>
          </a:stretch>
        </p:blipFill>
        <p:spPr>
          <a:xfrm>
            <a:off x="2211872" y="2564001"/>
            <a:ext cx="7086583" cy="375534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660400" y="1381760"/>
            <a:ext cx="9855199" cy="4795203"/>
          </a:xfrm>
          <a:prstGeom prst="rect">
            <a:avLst/>
          </a:prstGeom>
        </p:spPr>
        <p:txBody>
          <a:bodyPr>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compiled a list featuring the names of boosters that have carried the maximum payload mass. This was achieved by employing a subquery in conjunction with the max function, allowing us to present this information with precision and clarity.</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0495669-295A-3838-696A-88BA803793C9}"/>
              </a:ext>
            </a:extLst>
          </p:cNvPr>
          <p:cNvPicPr>
            <a:picLocks noChangeAspect="1"/>
          </p:cNvPicPr>
          <p:nvPr/>
        </p:nvPicPr>
        <p:blipFill>
          <a:blip r:embed="rId3"/>
          <a:stretch>
            <a:fillRect/>
          </a:stretch>
        </p:blipFill>
        <p:spPr>
          <a:xfrm>
            <a:off x="2946401" y="2336671"/>
            <a:ext cx="6238240" cy="443560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showcased a curated list of records that displays the month names, successful landing outcomes on ground pads, associated booster versions, and launch sites specifically for the months within the year 2017. This was achieved through the application of the year and month functions, allowing us to present this information with clarity and relevance.</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F997958-560E-959D-C35F-1D5F3D6D87F9}"/>
              </a:ext>
            </a:extLst>
          </p:cNvPr>
          <p:cNvPicPr>
            <a:picLocks noChangeAspect="1"/>
          </p:cNvPicPr>
          <p:nvPr/>
        </p:nvPicPr>
        <p:blipFill>
          <a:blip r:embed="rId3"/>
          <a:stretch>
            <a:fillRect/>
          </a:stretch>
        </p:blipFill>
        <p:spPr>
          <a:xfrm>
            <a:off x="1605280" y="3110773"/>
            <a:ext cx="8331157" cy="356253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528320" y="1361440"/>
            <a:ext cx="9987279" cy="4815523"/>
          </a:xfrm>
          <a:prstGeom prst="rect">
            <a:avLst/>
          </a:prstGeom>
        </p:spPr>
        <p:txBody>
          <a:bodyPr lIns="91440" tIns="45720" rIns="91440" bIns="45720" anchor="t"/>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we thoughtfully ranked the count of landing outcomes, including Failure (drone ship) or Success (ground pad), within the specified date range from 2010-06-04 to 2017-03-20. The ranking was performed in descending order, providing a nuanced perspective on the distribution of landing outcomes during this timeframe.</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7603342-FDF2-F98C-D8AF-7873C3B4DD38}"/>
              </a:ext>
            </a:extLst>
          </p:cNvPr>
          <p:cNvPicPr>
            <a:picLocks noChangeAspect="1"/>
          </p:cNvPicPr>
          <p:nvPr/>
        </p:nvPicPr>
        <p:blipFill>
          <a:blip r:embed="rId3"/>
          <a:stretch>
            <a:fillRect/>
          </a:stretch>
        </p:blipFill>
        <p:spPr>
          <a:xfrm>
            <a:off x="2997200" y="2469672"/>
            <a:ext cx="7010400" cy="421661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294640" y="1351280"/>
            <a:ext cx="11531600" cy="4825683"/>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it's evident that SpaceX launch sites are strategically distributed along both the east and west coasts of the United States.</a:t>
            </a:r>
            <a:endParaRPr lang="en-US" sz="1800" dirty="0">
              <a:latin typeface="Times New Roman" panose="02020603050405020304" pitchFamily="18" charset="0"/>
              <a:cs typeface="Times New Roman" panose="02020603050405020304" pitchFamily="18" charset="0"/>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B98E2CD1-5A05-393C-00BA-6B1B56C8BC03}"/>
              </a:ext>
            </a:extLst>
          </p:cNvPr>
          <p:cNvPicPr>
            <a:picLocks noChangeAspect="1"/>
          </p:cNvPicPr>
          <p:nvPr/>
        </p:nvPicPr>
        <p:blipFill rotWithShape="1">
          <a:blip r:embed="rId3"/>
          <a:srcRect r="3154" b="4266"/>
          <a:stretch/>
        </p:blipFill>
        <p:spPr>
          <a:xfrm>
            <a:off x="1308501" y="1715490"/>
            <a:ext cx="8800699" cy="4510902"/>
          </a:xfrm>
          <a:prstGeom prst="rect">
            <a:avLst/>
          </a:prstGeom>
        </p:spPr>
      </p:pic>
      <p:sp>
        <p:nvSpPr>
          <p:cNvPr id="8" name="TextBox 7">
            <a:extLst>
              <a:ext uri="{FF2B5EF4-FFF2-40B4-BE49-F238E27FC236}">
                <a16:creationId xmlns:a16="http://schemas.microsoft.com/office/drawing/2014/main" id="{C638D573-E87F-6B36-45E1-52CE9073EE45}"/>
              </a:ext>
            </a:extLst>
          </p:cNvPr>
          <p:cNvSpPr txBox="1"/>
          <p:nvPr/>
        </p:nvSpPr>
        <p:spPr>
          <a:xfrm>
            <a:off x="3728720" y="6356507"/>
            <a:ext cx="6096000" cy="369332"/>
          </a:xfrm>
          <a:prstGeom prst="rect">
            <a:avLst/>
          </a:prstGeom>
          <a:noFill/>
        </p:spPr>
        <p:txBody>
          <a:bodyPr wrap="square">
            <a:spAutoFit/>
          </a:bodyPr>
          <a:lstStyle/>
          <a:p>
            <a:r>
              <a:rPr lang="en-US" b="1" dirty="0">
                <a:solidFill>
                  <a:srgbClr val="569CD6"/>
                </a:solidFill>
                <a:effectLst/>
                <a:latin typeface="Consolas" panose="020B0609020204030204" pitchFamily="49" charset="0"/>
              </a:rPr>
              <a:t> SpaceX</a:t>
            </a:r>
            <a:r>
              <a:rPr lang="en-US" b="1" dirty="0">
                <a:solidFill>
                  <a:srgbClr val="569CD6"/>
                </a:solidFill>
                <a:latin typeface="Consolas" panose="020B0609020204030204" pitchFamily="49" charset="0"/>
              </a:rPr>
              <a:t>-A</a:t>
            </a:r>
            <a:r>
              <a:rPr lang="en-US" b="1" dirty="0">
                <a:solidFill>
                  <a:srgbClr val="569CD6"/>
                </a:solidFill>
                <a:effectLst/>
                <a:latin typeface="Consolas" panose="020B0609020204030204" pitchFamily="49" charset="0"/>
              </a:rPr>
              <a:t>ll launch sites</a:t>
            </a:r>
            <a:endParaRPr lang="en-US" b="0" dirty="0">
              <a:solidFill>
                <a:srgbClr val="CCCCCC"/>
              </a:solidFill>
              <a:effectLst/>
              <a:latin typeface="Consolas" panose="020B06090202040302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734028" y="1320800"/>
            <a:ext cx="9781571" cy="4856163"/>
          </a:xfrm>
          <a:prstGeom prst="rect">
            <a:avLst/>
          </a:prstGeom>
        </p:spPr>
        <p:txBody>
          <a:bodyPr lIns="91440" tIns="45720" rIns="91440" bIns="45720" anchor="t">
            <a:normAutofit/>
          </a:bodyPr>
          <a:lstStyle/>
          <a:p>
            <a:pPr algn="l">
              <a:buFont typeface="Arial" panose="020B0604020202020204" pitchFamily="34" charset="0"/>
              <a:buChar char="•"/>
            </a:pPr>
            <a:r>
              <a:rPr lang="en-US" sz="1800" b="0" i="0" dirty="0">
                <a:solidFill>
                  <a:srgbClr val="0D0D0D"/>
                </a:solidFill>
                <a:effectLst/>
                <a:latin typeface="Times New Roman" panose="02020603050405020304" pitchFamily="18" charset="0"/>
                <a:cs typeface="Times New Roman" panose="02020603050405020304" pitchFamily="18" charset="0"/>
              </a:rPr>
              <a:t>Green markers denote successful launches.</a:t>
            </a:r>
          </a:p>
          <a:p>
            <a:pPr algn="l">
              <a:buFont typeface="Arial" panose="020B0604020202020204" pitchFamily="34" charset="0"/>
              <a:buChar char="•"/>
            </a:pPr>
            <a:r>
              <a:rPr lang="en-US" sz="1800" b="0" i="0" dirty="0">
                <a:solidFill>
                  <a:srgbClr val="0D0D0D"/>
                </a:solidFill>
                <a:effectLst/>
                <a:latin typeface="Times New Roman" panose="02020603050405020304" pitchFamily="18" charset="0"/>
                <a:cs typeface="Times New Roman" panose="02020603050405020304" pitchFamily="18" charset="0"/>
              </a:rPr>
              <a:t>Red markers indicate unsuccessful launches.</a:t>
            </a:r>
          </a:p>
          <a:p>
            <a:pPr>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D430EA58-0234-B4DC-3118-F8D2809DB059}"/>
              </a:ext>
            </a:extLst>
          </p:cNvPr>
          <p:cNvPicPr>
            <a:picLocks noChangeAspect="1"/>
          </p:cNvPicPr>
          <p:nvPr/>
        </p:nvPicPr>
        <p:blipFill>
          <a:blip r:embed="rId3"/>
          <a:stretch>
            <a:fillRect/>
          </a:stretch>
        </p:blipFill>
        <p:spPr>
          <a:xfrm>
            <a:off x="1689063" y="2015363"/>
            <a:ext cx="8397309" cy="473070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E343B1D2-F2A7-B316-968A-75863E632AB7}"/>
              </a:ext>
            </a:extLst>
          </p:cNvPr>
          <p:cNvPicPr>
            <a:picLocks noChangeAspect="1"/>
          </p:cNvPicPr>
          <p:nvPr/>
        </p:nvPicPr>
        <p:blipFill>
          <a:blip r:embed="rId3"/>
          <a:stretch>
            <a:fillRect/>
          </a:stretch>
        </p:blipFill>
        <p:spPr>
          <a:xfrm>
            <a:off x="1107886" y="1808481"/>
            <a:ext cx="8635409" cy="39999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0" y="1306286"/>
            <a:ext cx="12191999" cy="5551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1800" b="1"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marL="0" indent="0" algn="l">
              <a:buNone/>
            </a:pPr>
            <a:r>
              <a:rPr lang="en-US" sz="1800" b="0" i="0" dirty="0">
                <a:solidFill>
                  <a:srgbClr val="0D0D0D"/>
                </a:solidFill>
                <a:effectLst/>
                <a:latin typeface="Times New Roman" panose="02020603050405020304" pitchFamily="18" charset="0"/>
                <a:cs typeface="Times New Roman" panose="02020603050405020304" pitchFamily="18" charset="0"/>
              </a:rPr>
              <a:t>  SpaceX, a pioneering force in the space industry, revolutionizes space travel affordability with its innovative Falcon 9 rocket. While competitors incur costs upwards of $165 million per launch, SpaceX's ability to reuse the first stage slashes expenses to $62 million. This pivotal cost reduction hinges on predicting the successful landing of the first stage. The project's primary goal is to establish a machine learning pipeline capable of forecasting the first stage's landing outcome.</a:t>
            </a:r>
          </a:p>
          <a:p>
            <a:pPr marL="0" indent="0" algn="l">
              <a:buNone/>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spcBef>
                <a:spcPts val="1400"/>
              </a:spcBef>
            </a:pPr>
            <a:r>
              <a:rPr lang="en-US" sz="1800" b="1"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Identify the factors influencing a successful rocket landing.</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Explore the intricate interactions among features determining landing success.</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Determine the necessary operating conditions for a successful landing program.</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Analyzing how payload mass, launch site, number of flights, and orbits impact first-stage landing success.</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Examining the trend of successful landings over time.</a:t>
            </a:r>
          </a:p>
          <a:p>
            <a:pPr algn="l">
              <a:buFont typeface="Wingdings" panose="05000000000000000000" pitchFamily="2" charset="2"/>
              <a:buChar char="ü"/>
            </a:pPr>
            <a:r>
              <a:rPr lang="en-US" sz="1800" b="0" i="0" dirty="0">
                <a:solidFill>
                  <a:srgbClr val="0D0D0D"/>
                </a:solidFill>
                <a:effectLst/>
                <a:latin typeface="Times New Roman" panose="02020603050405020304" pitchFamily="18" charset="0"/>
                <a:cs typeface="Times New Roman" panose="02020603050405020304" pitchFamily="18" charset="0"/>
              </a:rPr>
              <a:t>Identifying the optimal predictive model for successful landings (binary classification).</a:t>
            </a:r>
          </a:p>
          <a:p>
            <a:pPr>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It's notable that KSC LC 39-A stands out with the highest number of successful launches compared to other sites</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8095C66D-F284-70B7-B8F4-A324598A90ED}"/>
              </a:ext>
            </a:extLst>
          </p:cNvPr>
          <p:cNvPicPr>
            <a:picLocks noChangeAspect="1"/>
          </p:cNvPicPr>
          <p:nvPr/>
        </p:nvPicPr>
        <p:blipFill>
          <a:blip r:embed="rId3"/>
          <a:stretch>
            <a:fillRect/>
          </a:stretch>
        </p:blipFill>
        <p:spPr>
          <a:xfrm>
            <a:off x="261714" y="2589425"/>
            <a:ext cx="11532193" cy="40769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pic>
        <p:nvPicPr>
          <p:cNvPr id="4" name="Content Placeholder 3">
            <a:extLst>
              <a:ext uri="{FF2B5EF4-FFF2-40B4-BE49-F238E27FC236}">
                <a16:creationId xmlns:a16="http://schemas.microsoft.com/office/drawing/2014/main" id="{E269B60B-11CB-A7CE-CD0F-023231E9F6DF}"/>
              </a:ext>
            </a:extLst>
          </p:cNvPr>
          <p:cNvPicPr>
            <a:picLocks noGrp="1" noChangeAspect="1"/>
          </p:cNvPicPr>
          <p:nvPr>
            <p:ph idx="4294967295"/>
          </p:nvPr>
        </p:nvPicPr>
        <p:blipFill>
          <a:blip r:embed="rId3"/>
          <a:stretch>
            <a:fillRect/>
          </a:stretch>
        </p:blipFill>
        <p:spPr>
          <a:xfrm>
            <a:off x="734027" y="1825625"/>
            <a:ext cx="10551583" cy="4351338"/>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8906E53-8205-4BB0-8F0C-F258D5ED7C14}"/>
              </a:ext>
            </a:extLst>
          </p:cNvPr>
          <p:cNvPicPr>
            <a:picLocks noChangeAspect="1"/>
          </p:cNvPicPr>
          <p:nvPr/>
        </p:nvPicPr>
        <p:blipFill>
          <a:blip r:embed="rId3"/>
          <a:stretch>
            <a:fillRect/>
          </a:stretch>
        </p:blipFill>
        <p:spPr>
          <a:xfrm>
            <a:off x="1016244" y="1816017"/>
            <a:ext cx="10673046" cy="420955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600" dirty="0"/>
              <a:t>Confusion Matrix Outputs:</a:t>
            </a:r>
          </a:p>
          <a:p>
            <a:pPr>
              <a:lnSpc>
                <a:spcPct val="100000"/>
              </a:lnSpc>
              <a:spcBef>
                <a:spcPts val="1400"/>
              </a:spcBef>
              <a:buFont typeface="Wingdings" panose="05000000000000000000" pitchFamily="2" charset="2"/>
              <a:buChar char="ü"/>
            </a:pPr>
            <a:r>
              <a:rPr lang="en-US" sz="1600" dirty="0"/>
              <a:t> 12 True positive </a:t>
            </a:r>
          </a:p>
          <a:p>
            <a:pPr>
              <a:lnSpc>
                <a:spcPct val="100000"/>
              </a:lnSpc>
              <a:spcBef>
                <a:spcPts val="1400"/>
              </a:spcBef>
              <a:buFont typeface="Wingdings" panose="05000000000000000000" pitchFamily="2" charset="2"/>
              <a:buChar char="ü"/>
            </a:pPr>
            <a:r>
              <a:rPr lang="en-US" sz="1600" dirty="0"/>
              <a:t> 3 True negative </a:t>
            </a:r>
          </a:p>
          <a:p>
            <a:pPr>
              <a:lnSpc>
                <a:spcPct val="100000"/>
              </a:lnSpc>
              <a:spcBef>
                <a:spcPts val="1400"/>
              </a:spcBef>
              <a:buFont typeface="Wingdings" panose="05000000000000000000" pitchFamily="2" charset="2"/>
              <a:buChar char="ü"/>
            </a:pPr>
            <a:r>
              <a:rPr lang="en-US" sz="1600" dirty="0"/>
              <a:t> 3 False positive </a:t>
            </a:r>
          </a:p>
          <a:p>
            <a:pPr>
              <a:lnSpc>
                <a:spcPct val="100000"/>
              </a:lnSpc>
              <a:spcBef>
                <a:spcPts val="1400"/>
              </a:spcBef>
              <a:buFont typeface="Wingdings" panose="05000000000000000000" pitchFamily="2" charset="2"/>
              <a:buChar char="ü"/>
            </a:pPr>
            <a:r>
              <a:rPr lang="en-US" sz="1600" dirty="0"/>
              <a:t> 0 False Negative</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72881-C9D9-8619-6643-FB6A84C672EB}"/>
              </a:ext>
            </a:extLst>
          </p:cNvPr>
          <p:cNvPicPr>
            <a:picLocks noChangeAspect="1"/>
          </p:cNvPicPr>
          <p:nvPr/>
        </p:nvPicPr>
        <p:blipFill>
          <a:blip r:embed="rId3"/>
          <a:stretch>
            <a:fillRect/>
          </a:stretch>
        </p:blipFill>
        <p:spPr>
          <a:xfrm>
            <a:off x="4662112" y="1496618"/>
            <a:ext cx="5424260" cy="46451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476445" y="1380967"/>
            <a:ext cx="11239109" cy="4644606"/>
          </a:xfrm>
          <a:prstGeom prst="rect">
            <a:avLst/>
          </a:prstGeom>
        </p:spPr>
        <p:txBody>
          <a:bodyPr>
            <a:noAutofit/>
          </a:bodyPr>
          <a:lstStyle/>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Flight Amount Impact:</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A noticeable correlation is observed between the volume of flights at a launch site and its success rate. The larger the flight amount, the greater the success rate.</a:t>
            </a:r>
          </a:p>
          <a:p>
            <a:pPr>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Temporal Success Trend:</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From 2013 to 2020, there is a consistent increase in the launch success rate, highlighting a positive trend in SpaceX's operational efficiency.</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Orbit Success Rates: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Orbits ES-L1, GEO, HEO, SSO, and VLEO consistently demonstrated the highest success rates, showcasing their reliability in successful launches.</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Launch Site Performance:</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KSC LC-39A emerges as the leading launch site, boasting the highest number of successful launches compared to others.</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Optimal Machine Learning Model:</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The Decision Tree classifier stands out as the most effective machine learning algorithm for predicting landing outcomes in this specific task.</a:t>
            </a:r>
          </a:p>
          <a:p>
            <a:pPr marL="0" indent="0" algn="l">
              <a:buNone/>
            </a:pPr>
            <a:r>
              <a:rPr lang="en-US" sz="1800" b="0" i="0" dirty="0">
                <a:solidFill>
                  <a:srgbClr val="0D0D0D"/>
                </a:solidFill>
                <a:effectLst/>
                <a:latin typeface="Times New Roman" panose="02020603050405020304" pitchFamily="18" charset="0"/>
                <a:cs typeface="Times New Roman" panose="02020603050405020304" pitchFamily="18" charset="0"/>
              </a:rPr>
              <a:t>In summary, the project provides valuable insights into the factors influencing launch success, temporal trends, orbit-specific performance, and the optimal model for predictive analytics. These findings contribute to a holistic understanding of SpaceX's mission success dynamics.</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lvl="1">
              <a:lnSpc>
                <a:spcPct val="12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Data acquisition involved utilizing both SpaceX's API and web scraping from Wikipedia</a:t>
            </a:r>
          </a:p>
          <a:p>
            <a:pPr>
              <a:lnSpc>
                <a:spcPct val="12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lvl="1">
              <a:lnSpc>
                <a:spcPct val="120000"/>
              </a:lnSpc>
              <a:spcBef>
                <a:spcPts val="1400"/>
              </a:spcBef>
            </a:pPr>
            <a:r>
              <a:rPr lang="en-US" sz="1800" dirty="0">
                <a:solidFill>
                  <a:srgbClr val="0D0D0D"/>
                </a:solidFill>
                <a:latin typeface="Times New Roman" panose="02020603050405020304" pitchFamily="18" charset="0"/>
                <a:cs typeface="Times New Roman" panose="02020603050405020304" pitchFamily="18" charset="0"/>
              </a:rPr>
              <a:t>T</a:t>
            </a:r>
            <a:r>
              <a:rPr lang="en-US" sz="1800" b="0" i="0" dirty="0">
                <a:solidFill>
                  <a:srgbClr val="0D0D0D"/>
                </a:solidFill>
                <a:effectLst/>
                <a:latin typeface="Times New Roman" panose="02020603050405020304" pitchFamily="18" charset="0"/>
                <a:cs typeface="Times New Roman" panose="02020603050405020304" pitchFamily="18" charset="0"/>
              </a:rPr>
              <a:t>he dataset underwent filtering, handling of missing values, and the application of one-hot encoding.</a:t>
            </a:r>
          </a:p>
          <a:p>
            <a:pPr>
              <a:lnSpc>
                <a:spcPct val="12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a:t>
            </a:r>
            <a:r>
              <a:rPr lang="en-US" sz="1800"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1800" dirty="0">
                <a:solidFill>
                  <a:schemeClr val="accent3">
                    <a:lumMod val="25000"/>
                  </a:schemeClr>
                </a:solidFill>
                <a:latin typeface="Times New Roman" panose="02020603050405020304" pitchFamily="18" charset="0"/>
                <a:cs typeface="Times New Roman" panose="02020603050405020304" pitchFamily="18" charset="0"/>
              </a:rPr>
              <a:t> Dash</a:t>
            </a:r>
          </a:p>
          <a:p>
            <a:pPr>
              <a:lnSpc>
                <a:spcPct val="12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lvl="1">
              <a:lnSpc>
                <a:spcPct val="120000"/>
              </a:lnSpc>
              <a:spcBef>
                <a:spcPts val="1400"/>
              </a:spcBef>
            </a:pPr>
            <a:r>
              <a:rPr lang="en-US" sz="1800" b="0" i="0" dirty="0">
                <a:solidFill>
                  <a:srgbClr val="0D0D0D"/>
                </a:solidFill>
                <a:effectLst/>
                <a:latin typeface="Times New Roman" panose="02020603050405020304" pitchFamily="18" charset="0"/>
                <a:cs typeface="Times New Roman" panose="02020603050405020304" pitchFamily="18" charset="0"/>
              </a:rPr>
              <a:t>Predict landing outcomes through the implementation of classification models. Perform model tuning and evaluation to identify the optimal model and parameters.</a:t>
            </a: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Title 1">
            <a:extLst>
              <a:ext uri="{FF2B5EF4-FFF2-40B4-BE49-F238E27FC236}">
                <a16:creationId xmlns:a16="http://schemas.microsoft.com/office/drawing/2014/main" id="{F5EE7FC5-3CE0-8EA5-78CD-29F5A14CAF44}"/>
              </a:ext>
            </a:extLst>
          </p:cNvPr>
          <p:cNvSpPr txBox="1"/>
          <p:nvPr/>
        </p:nvSpPr>
        <p:spPr>
          <a:xfrm>
            <a:off x="0" y="1330036"/>
            <a:ext cx="12192000" cy="5527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chemeClr val="tx1"/>
                </a:solidFill>
                <a:latin typeface="Times New Roman" panose="02020603050405020304" pitchFamily="18" charset="0"/>
                <a:cs typeface="Times New Roman" panose="02020603050405020304" pitchFamily="18" charset="0"/>
              </a:rPr>
              <a:t>Data collection involved employing multiple methods. Initially, we utilized a GET request to access the SpaceX API. Following this, the response content was decoded into JSON format using the .</a:t>
            </a:r>
            <a:r>
              <a:rPr lang="en-US" sz="1800" dirty="0" err="1">
                <a:solidFill>
                  <a:schemeClr val="tx1"/>
                </a:solidFill>
                <a:latin typeface="Times New Roman" panose="02020603050405020304" pitchFamily="18" charset="0"/>
                <a:cs typeface="Times New Roman" panose="02020603050405020304" pitchFamily="18" charset="0"/>
              </a:rPr>
              <a:t>json</a:t>
            </a:r>
            <a:r>
              <a:rPr lang="en-US" sz="1800" dirty="0">
                <a:solidFill>
                  <a:schemeClr val="tx1"/>
                </a:solidFill>
                <a:latin typeface="Times New Roman" panose="02020603050405020304" pitchFamily="18" charset="0"/>
                <a:cs typeface="Times New Roman" panose="02020603050405020304" pitchFamily="18" charset="0"/>
              </a:rPr>
              <a:t>() function call, and the data was transformed into a Pandas </a:t>
            </a:r>
            <a:r>
              <a:rPr lang="en-US" sz="1800" dirty="0" err="1">
                <a:solidFill>
                  <a:schemeClr val="tx1"/>
                </a:solidFill>
                <a:latin typeface="Times New Roman" panose="02020603050405020304" pitchFamily="18" charset="0"/>
                <a:cs typeface="Times New Roman" panose="02020603050405020304" pitchFamily="18" charset="0"/>
              </a:rPr>
              <a:t>dataframe</a:t>
            </a:r>
            <a:r>
              <a:rPr lang="en-US" sz="1800" dirty="0">
                <a:solidFill>
                  <a:schemeClr val="tx1"/>
                </a:solidFill>
                <a:latin typeface="Times New Roman" panose="02020603050405020304" pitchFamily="18" charset="0"/>
                <a:cs typeface="Times New Roman" panose="02020603050405020304" pitchFamily="18" charset="0"/>
              </a:rPr>
              <a:t> using .</a:t>
            </a:r>
            <a:r>
              <a:rPr lang="en-US" sz="1800" dirty="0" err="1">
                <a:solidFill>
                  <a:schemeClr val="tx1"/>
                </a:solidFill>
                <a:latin typeface="Times New Roman" panose="02020603050405020304" pitchFamily="18" charset="0"/>
                <a:cs typeface="Times New Roman" panose="02020603050405020304" pitchFamily="18" charset="0"/>
              </a:rPr>
              <a:t>json_normalize</a:t>
            </a:r>
            <a:r>
              <a:rPr lang="en-US" sz="1800" dirty="0">
                <a:solidFill>
                  <a:schemeClr val="tx1"/>
                </a:solidFill>
                <a:latin typeface="Times New Roman" panose="02020603050405020304" pitchFamily="18" charset="0"/>
                <a:cs typeface="Times New Roman" panose="02020603050405020304" pitchFamily="18" charset="0"/>
              </a:rPr>
              <a:t>(). Subsequently, we conducted data cleaning, addressing missing values as needed.</a:t>
            </a:r>
          </a:p>
          <a:p>
            <a:endParaRPr lang="en-US" sz="1800" dirty="0">
              <a:solidFill>
                <a:schemeClr val="tx1"/>
              </a:solidFill>
              <a:latin typeface="Times New Roman" panose="02020603050405020304" pitchFamily="18" charset="0"/>
              <a:cs typeface="Times New Roman" panose="02020603050405020304" pitchFamily="18" charset="0"/>
            </a:endParaRPr>
          </a:p>
          <a:p>
            <a:r>
              <a:rPr lang="en-US" sz="1800" dirty="0">
                <a:solidFill>
                  <a:schemeClr val="tx1"/>
                </a:solidFill>
                <a:latin typeface="Times New Roman" panose="02020603050405020304" pitchFamily="18" charset="0"/>
                <a:cs typeface="Times New Roman" panose="02020603050405020304" pitchFamily="18" charset="0"/>
              </a:rPr>
              <a:t>Additionally, we conducted web scraping from Wikipedia to gather Falcon 9 launch records. Using </a:t>
            </a:r>
            <a:r>
              <a:rPr lang="en-US" sz="1800" dirty="0" err="1">
                <a:solidFill>
                  <a:schemeClr val="tx1"/>
                </a:solidFill>
                <a:latin typeface="Times New Roman" panose="02020603050405020304" pitchFamily="18" charset="0"/>
                <a:cs typeface="Times New Roman" panose="02020603050405020304" pitchFamily="18" charset="0"/>
              </a:rPr>
              <a:t>BeautifulSoup</a:t>
            </a:r>
            <a:r>
              <a:rPr lang="en-US" sz="1800" dirty="0">
                <a:solidFill>
                  <a:schemeClr val="tx1"/>
                </a:solidFill>
                <a:latin typeface="Times New Roman" panose="02020603050405020304" pitchFamily="18" charset="0"/>
                <a:cs typeface="Times New Roman" panose="02020603050405020304" pitchFamily="18" charset="0"/>
              </a:rPr>
              <a:t>, we targeted the launch records presented as an HTML table. The table was then parsed and converted into a Pandas </a:t>
            </a:r>
            <a:r>
              <a:rPr lang="en-US" sz="1800" dirty="0" err="1">
                <a:solidFill>
                  <a:schemeClr val="tx1"/>
                </a:solidFill>
                <a:latin typeface="Times New Roman" panose="02020603050405020304" pitchFamily="18" charset="0"/>
                <a:cs typeface="Times New Roman" panose="02020603050405020304" pitchFamily="18" charset="0"/>
              </a:rPr>
              <a:t>dataframe</a:t>
            </a:r>
            <a:r>
              <a:rPr lang="en-US" sz="1800" dirty="0">
                <a:solidFill>
                  <a:schemeClr val="tx1"/>
                </a:solidFill>
                <a:latin typeface="Times New Roman" panose="02020603050405020304" pitchFamily="18" charset="0"/>
                <a:cs typeface="Times New Roman" panose="02020603050405020304" pitchFamily="18" charset="0"/>
              </a:rPr>
              <a:t> for subsequent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9013371" y="1436030"/>
            <a:ext cx="3046656"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p:cNvSpPr>
            <a:spLocks noGrp="1"/>
          </p:cNvSpPr>
          <p:nvPr>
            <p:ph type="body" sz="half" idx="4294967295"/>
          </p:nvPr>
        </p:nvSpPr>
        <p:spPr>
          <a:xfrm>
            <a:off x="83127" y="1341913"/>
            <a:ext cx="8791826" cy="4013858"/>
          </a:xfrm>
          <a:prstGeom prst="rect">
            <a:avLst/>
          </a:prstGeom>
        </p:spPr>
        <p:txBody>
          <a:bodyPr vert="horz" lIns="91440" tIns="45720" rIns="91440" bIns="45720" rtlCol="0" anchor="t">
            <a:noAutofit/>
          </a:bodyPr>
          <a:lstStyle/>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Initiate SpaceX REST Calls: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Request Falcon 9 launch data through SpaceX REST API.</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HTML Parsing with </a:t>
            </a:r>
            <a:r>
              <a:rPr lang="en-US" sz="1800" b="1" i="0" dirty="0" err="1">
                <a:solidFill>
                  <a:srgbClr val="0D0D0D"/>
                </a:solidFill>
                <a:effectLst/>
                <a:latin typeface="Times New Roman" panose="02020603050405020304" pitchFamily="18" charset="0"/>
                <a:cs typeface="Times New Roman" panose="02020603050405020304" pitchFamily="18" charset="0"/>
              </a:rPr>
              <a:t>BeautifulSoup</a:t>
            </a:r>
            <a:r>
              <a:rPr lang="en-US" sz="1800" b="1" i="0" dirty="0">
                <a:solidFill>
                  <a:srgbClr val="0D0D0D"/>
                </a:solidFill>
                <a:effectLst/>
                <a:latin typeface="Times New Roman" panose="02020603050405020304" pitchFamily="18" charset="0"/>
                <a:cs typeface="Times New Roman" panose="02020603050405020304" pitchFamily="18" charset="0"/>
              </a:rPr>
              <a:t>:</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Create a </a:t>
            </a:r>
            <a:r>
              <a:rPr lang="en-US" sz="1800" b="0" i="0" dirty="0" err="1">
                <a:solidFill>
                  <a:srgbClr val="0D0D0D"/>
                </a:solidFill>
                <a:effectLst/>
                <a:latin typeface="Times New Roman" panose="02020603050405020304" pitchFamily="18" charset="0"/>
                <a:cs typeface="Times New Roman" panose="02020603050405020304" pitchFamily="18" charset="0"/>
              </a:rPr>
              <a:t>BeautifulSoup</a:t>
            </a:r>
            <a:r>
              <a:rPr lang="en-US" sz="1800" b="0" i="0" dirty="0">
                <a:solidFill>
                  <a:srgbClr val="0D0D0D"/>
                </a:solidFill>
                <a:effectLst/>
                <a:latin typeface="Times New Roman" panose="02020603050405020304" pitchFamily="18" charset="0"/>
                <a:cs typeface="Times New Roman" panose="02020603050405020304" pitchFamily="18" charset="0"/>
              </a:rPr>
              <a:t> object to parse the HTML response.</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Header Extraction: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Extract column names from the HTML table header for data organization.</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Data Retrieval from HTML Tables: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Collect relevant data by parsing the HTML tables containing launch information.</a:t>
            </a:r>
          </a:p>
          <a:p>
            <a:pPr algn="l">
              <a:buFont typeface="Wingdings" panose="05000000000000000000" pitchFamily="2" charset="2"/>
              <a:buChar char="q"/>
            </a:pPr>
            <a:r>
              <a:rPr lang="en-US" sz="1800" b="1" i="0" dirty="0">
                <a:solidFill>
                  <a:srgbClr val="0D0D0D"/>
                </a:solidFill>
                <a:effectLst/>
                <a:latin typeface="Times New Roman" panose="02020603050405020304" pitchFamily="18" charset="0"/>
                <a:cs typeface="Times New Roman" panose="02020603050405020304" pitchFamily="18" charset="0"/>
              </a:rPr>
              <a:t>Dictionary </a:t>
            </a:r>
            <a:r>
              <a:rPr lang="en-US" sz="1800" b="1" i="0" dirty="0" err="1">
                <a:solidFill>
                  <a:srgbClr val="0D0D0D"/>
                </a:solidFill>
                <a:effectLst/>
                <a:latin typeface="Times New Roman" panose="02020603050405020304" pitchFamily="18" charset="0"/>
                <a:cs typeface="Times New Roman" panose="02020603050405020304" pitchFamily="18" charset="0"/>
              </a:rPr>
              <a:t>Creation:</a:t>
            </a:r>
            <a:r>
              <a:rPr lang="en-US" sz="1800" b="0" i="0" dirty="0" err="1">
                <a:solidFill>
                  <a:srgbClr val="0D0D0D"/>
                </a:solidFill>
                <a:effectLst/>
                <a:latin typeface="Times New Roman" panose="02020603050405020304" pitchFamily="18" charset="0"/>
                <a:cs typeface="Times New Roman" panose="02020603050405020304" pitchFamily="18" charset="0"/>
              </a:rPr>
              <a:t>Formulate</a:t>
            </a:r>
            <a:r>
              <a:rPr lang="en-US" sz="1800" b="0" i="0" dirty="0">
                <a:solidFill>
                  <a:srgbClr val="0D0D0D"/>
                </a:solidFill>
                <a:effectLst/>
                <a:latin typeface="Times New Roman" panose="02020603050405020304" pitchFamily="18" charset="0"/>
                <a:cs typeface="Times New Roman" panose="02020603050405020304" pitchFamily="18" charset="0"/>
              </a:rPr>
              <a:t> a dictionary structure from the acquired data.</a:t>
            </a:r>
          </a:p>
          <a:p>
            <a:pPr algn="l">
              <a:buFont typeface="Wingdings" panose="05000000000000000000" pitchFamily="2" charset="2"/>
              <a:buChar char="q"/>
            </a:pPr>
            <a:r>
              <a:rPr lang="en-US" sz="1800" b="1" i="0" dirty="0" err="1">
                <a:solidFill>
                  <a:srgbClr val="0D0D0D"/>
                </a:solidFill>
                <a:effectLst/>
                <a:latin typeface="Times New Roman" panose="02020603050405020304" pitchFamily="18" charset="0"/>
                <a:cs typeface="Times New Roman" panose="02020603050405020304" pitchFamily="18" charset="0"/>
              </a:rPr>
              <a:t>Dataframe</a:t>
            </a:r>
            <a:r>
              <a:rPr lang="en-US" sz="1800" b="1" i="0" dirty="0">
                <a:solidFill>
                  <a:srgbClr val="0D0D0D"/>
                </a:solidFill>
                <a:effectLst/>
                <a:latin typeface="Times New Roman" panose="02020603050405020304" pitchFamily="18" charset="0"/>
                <a:cs typeface="Times New Roman" panose="02020603050405020304" pitchFamily="18" charset="0"/>
              </a:rPr>
              <a:t> Construction: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Build a Pandas </a:t>
            </a:r>
            <a:r>
              <a:rPr lang="en-US" sz="1800" b="0" i="0" dirty="0" err="1">
                <a:solidFill>
                  <a:srgbClr val="0D0D0D"/>
                </a:solidFill>
                <a:effectLst/>
                <a:latin typeface="Times New Roman" panose="02020603050405020304" pitchFamily="18" charset="0"/>
                <a:cs typeface="Times New Roman" panose="02020603050405020304" pitchFamily="18" charset="0"/>
              </a:rPr>
              <a:t>dataframe</a:t>
            </a:r>
            <a:r>
              <a:rPr lang="en-US" sz="1800" b="0" i="0" dirty="0">
                <a:solidFill>
                  <a:srgbClr val="0D0D0D"/>
                </a:solidFill>
                <a:effectLst/>
                <a:latin typeface="Times New Roman" panose="02020603050405020304" pitchFamily="18" charset="0"/>
                <a:cs typeface="Times New Roman" panose="02020603050405020304" pitchFamily="18" charset="0"/>
              </a:rPr>
              <a:t> using the created dictionary for structured data representation.</a:t>
            </a:r>
          </a:p>
          <a:p>
            <a:pPr algn="l">
              <a:buFont typeface="+mj-lt"/>
              <a:buAutoNum type="arabicPeriod"/>
            </a:pPr>
            <a:r>
              <a:rPr lang="en-US" sz="1800" b="1" i="0" dirty="0">
                <a:solidFill>
                  <a:srgbClr val="0D0D0D"/>
                </a:solidFill>
                <a:effectLst/>
                <a:latin typeface="Times New Roman" panose="02020603050405020304" pitchFamily="18" charset="0"/>
                <a:cs typeface="Times New Roman" panose="02020603050405020304" pitchFamily="18" charset="0"/>
              </a:rPr>
              <a:t>Data Export:</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Conclude the process by exporting the gathered data to a CSV file for further analysis and reference.</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1800" dirty="0">
                <a:solidFill>
                  <a:schemeClr val="accent3">
                    <a:lumMod val="25000"/>
                  </a:schemeClr>
                </a:solidFill>
                <a:latin typeface="Times New Roman" panose="02020603050405020304" pitchFamily="18" charset="0"/>
                <a:cs typeface="Times New Roman" panose="02020603050405020304" pitchFamily="18" charset="0"/>
              </a:rPr>
              <a:t>The GitHub URL of the completed SpaceX API calls: https://github.com/buluk85/Capstone-SpaceX/blob/main/jupyter-labs-spacex-data-collection-api.ipynb</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3" name="Picture 12">
            <a:extLst>
              <a:ext uri="{FF2B5EF4-FFF2-40B4-BE49-F238E27FC236}">
                <a16:creationId xmlns:a16="http://schemas.microsoft.com/office/drawing/2014/main" id="{5E61FCBA-1F9D-1078-BCBD-D4C563FA54FC}"/>
              </a:ext>
            </a:extLst>
          </p:cNvPr>
          <p:cNvPicPr>
            <a:picLocks noChangeAspect="1"/>
          </p:cNvPicPr>
          <p:nvPr/>
        </p:nvPicPr>
        <p:blipFill>
          <a:blip r:embed="rId3"/>
          <a:stretch>
            <a:fillRect/>
          </a:stretch>
        </p:blipFill>
        <p:spPr>
          <a:xfrm>
            <a:off x="9248122" y="2118862"/>
            <a:ext cx="2673487" cy="29994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0" y="1392499"/>
            <a:ext cx="12191999" cy="3811587"/>
          </a:xfrm>
          <a:prstGeom prst="rect">
            <a:avLst/>
          </a:prstGeom>
        </p:spPr>
        <p:txBody>
          <a:bodyPr lIns="91440" tIns="45720" rIns="91440" bIns="45720" anchor="t">
            <a:noAutofit/>
          </a:bodyPr>
          <a:lstStyle/>
          <a:p>
            <a:pPr algn="l">
              <a:buFont typeface="Wingdings" panose="05000000000000000000" pitchFamily="2" charset="2"/>
              <a:buChar char="v"/>
            </a:pPr>
            <a:r>
              <a:rPr lang="en-US" sz="1800" b="0" i="0" dirty="0">
                <a:solidFill>
                  <a:srgbClr val="0D0D0D"/>
                </a:solidFill>
                <a:effectLst/>
                <a:latin typeface="Times New Roman" panose="02020603050405020304" pitchFamily="18" charset="0"/>
                <a:cs typeface="Times New Roman" panose="02020603050405020304" pitchFamily="18" charset="0"/>
              </a:rPr>
              <a:t>In outlining our web scraping process, the journey unfolds through the following key steps: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Exploratory Data Analysis (EDA):</a:t>
            </a:r>
            <a:r>
              <a:rPr lang="en-US" sz="1800" b="0" i="0" dirty="0">
                <a:solidFill>
                  <a:srgbClr val="0D0D0D"/>
                </a:solidFill>
                <a:effectLst/>
                <a:latin typeface="Times New Roman" panose="02020603050405020304" pitchFamily="18" charset="0"/>
                <a:cs typeface="Times New Roman" panose="02020603050405020304" pitchFamily="18" charset="0"/>
              </a:rPr>
              <a:t>Conduct an in-depth EDA to determine data labels and gain foundational insights.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Quantitative Calculations:</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Calculate essential metrics, including the number of launches for each site, the occurrence of different orbits, and the frequency of mission outcomes per orbit type.</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Binary Landing Outcome </a:t>
            </a:r>
            <a:r>
              <a:rPr lang="en-US" sz="1800" b="1" i="0" dirty="0" err="1">
                <a:solidFill>
                  <a:srgbClr val="0D0D0D"/>
                </a:solidFill>
                <a:effectLst/>
                <a:latin typeface="Times New Roman" panose="02020603050405020304" pitchFamily="18" charset="0"/>
                <a:cs typeface="Times New Roman" panose="02020603050405020304" pitchFamily="18" charset="0"/>
              </a:rPr>
              <a:t>Creation:</a:t>
            </a:r>
            <a:r>
              <a:rPr lang="en-US" sz="1800" b="0" i="0" dirty="0" err="1">
                <a:solidFill>
                  <a:srgbClr val="0D0D0D"/>
                </a:solidFill>
                <a:effectLst/>
                <a:latin typeface="Times New Roman" panose="02020603050405020304" pitchFamily="18" charset="0"/>
                <a:cs typeface="Times New Roman" panose="02020603050405020304" pitchFamily="18" charset="0"/>
              </a:rPr>
              <a:t>Introduce</a:t>
            </a:r>
            <a:r>
              <a:rPr lang="en-US" sz="1800" b="0" i="0" dirty="0">
                <a:solidFill>
                  <a:srgbClr val="0D0D0D"/>
                </a:solidFill>
                <a:effectLst/>
                <a:latin typeface="Times New Roman" panose="02020603050405020304" pitchFamily="18" charset="0"/>
                <a:cs typeface="Times New Roman" panose="02020603050405020304" pitchFamily="18" charset="0"/>
              </a:rPr>
              <a:t> a binary landing outcome column, establishing it as the dependent variable. And export the enriched dataset to a CSV file for further analysis.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Landing Outcome Classification: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Acknowledge the variability in landing success.</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True Ocean: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Signifies a mission outcome with a successful landing in a specific region of the ocean.</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False Ocean:</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Represents an unsuccessful landing in a specific ocean region.</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True RTLS (Return To Launch Site):</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Indicates a successful landing on a ground pad.</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False </a:t>
            </a:r>
            <a:r>
              <a:rPr lang="en-US" sz="1800" b="1" i="0" dirty="0" err="1">
                <a:solidFill>
                  <a:srgbClr val="0D0D0D"/>
                </a:solidFill>
                <a:effectLst/>
                <a:latin typeface="Times New Roman" panose="02020603050405020304" pitchFamily="18" charset="0"/>
                <a:cs typeface="Times New Roman" panose="02020603050405020304" pitchFamily="18" charset="0"/>
              </a:rPr>
              <a:t>RTLS:</a:t>
            </a:r>
            <a:r>
              <a:rPr lang="en-US" sz="1800" b="0" i="0" dirty="0" err="1">
                <a:solidFill>
                  <a:srgbClr val="0D0D0D"/>
                </a:solidFill>
                <a:effectLst/>
                <a:latin typeface="Times New Roman" panose="02020603050405020304" pitchFamily="18" charset="0"/>
                <a:cs typeface="Times New Roman" panose="02020603050405020304" pitchFamily="18" charset="0"/>
              </a:rPr>
              <a:t>Denotes</a:t>
            </a:r>
            <a:r>
              <a:rPr lang="en-US" sz="1800" b="0" i="0" dirty="0">
                <a:solidFill>
                  <a:srgbClr val="0D0D0D"/>
                </a:solidFill>
                <a:effectLst/>
                <a:latin typeface="Times New Roman" panose="02020603050405020304" pitchFamily="18" charset="0"/>
                <a:cs typeface="Times New Roman" panose="02020603050405020304" pitchFamily="18" charset="0"/>
              </a:rPr>
              <a:t> an unsuccessful landing on a ground pad.</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True ASDS (Autonomous Spaceport Drone Ship):</a:t>
            </a:r>
            <a:r>
              <a:rPr lang="en-US" sz="1800" dirty="0">
                <a:solidFill>
                  <a:srgbClr val="0D0D0D"/>
                </a:solidFill>
                <a:latin typeface="Times New Roman" panose="02020603050405020304" pitchFamily="18" charset="0"/>
                <a:cs typeface="Times New Roman" panose="02020603050405020304" pitchFamily="18" charset="0"/>
              </a:rPr>
              <a:t> </a:t>
            </a:r>
            <a:r>
              <a:rPr lang="en-US" sz="1800" b="0" i="0" dirty="0">
                <a:solidFill>
                  <a:srgbClr val="0D0D0D"/>
                </a:solidFill>
                <a:effectLst/>
                <a:latin typeface="Times New Roman" panose="02020603050405020304" pitchFamily="18" charset="0"/>
                <a:cs typeface="Times New Roman" panose="02020603050405020304" pitchFamily="18" charset="0"/>
              </a:rPr>
              <a:t>Conveys a successful landing on a drone ship.</a:t>
            </a:r>
          </a:p>
          <a:p>
            <a:pPr algn="l">
              <a:buFont typeface="Wingdings" panose="05000000000000000000" pitchFamily="2" charset="2"/>
              <a:buChar char="ü"/>
            </a:pPr>
            <a:r>
              <a:rPr lang="en-US" sz="1800" b="1" i="0" dirty="0">
                <a:solidFill>
                  <a:srgbClr val="0D0D0D"/>
                </a:solidFill>
                <a:effectLst/>
                <a:latin typeface="Times New Roman" panose="02020603050405020304" pitchFamily="18" charset="0"/>
                <a:cs typeface="Times New Roman" panose="02020603050405020304" pitchFamily="18" charset="0"/>
              </a:rPr>
              <a:t>False </a:t>
            </a:r>
            <a:r>
              <a:rPr lang="en-US" sz="1800" b="1" i="0" dirty="0" err="1">
                <a:solidFill>
                  <a:srgbClr val="0D0D0D"/>
                </a:solidFill>
                <a:effectLst/>
                <a:latin typeface="Times New Roman" panose="02020603050405020304" pitchFamily="18" charset="0"/>
                <a:cs typeface="Times New Roman" panose="02020603050405020304" pitchFamily="18" charset="0"/>
              </a:rPr>
              <a:t>ASDS:</a:t>
            </a:r>
            <a:r>
              <a:rPr lang="en-US" sz="1800" b="0" i="0" dirty="0" err="1">
                <a:solidFill>
                  <a:srgbClr val="0D0D0D"/>
                </a:solidFill>
                <a:effectLst/>
                <a:latin typeface="Times New Roman" panose="02020603050405020304" pitchFamily="18" charset="0"/>
                <a:cs typeface="Times New Roman" panose="02020603050405020304" pitchFamily="18" charset="0"/>
              </a:rPr>
              <a:t>Indicates</a:t>
            </a:r>
            <a:r>
              <a:rPr lang="en-US" sz="1800" b="0" i="0" dirty="0">
                <a:solidFill>
                  <a:srgbClr val="0D0D0D"/>
                </a:solidFill>
                <a:effectLst/>
                <a:latin typeface="Times New Roman" panose="02020603050405020304" pitchFamily="18" charset="0"/>
                <a:cs typeface="Times New Roman" panose="02020603050405020304" pitchFamily="18" charset="0"/>
              </a:rPr>
              <a:t> an unsuccessful landing on a drone ship.</a:t>
            </a:r>
          </a:p>
          <a:p>
            <a:pPr algn="l">
              <a:buFont typeface="Wingdings" panose="05000000000000000000" pitchFamily="2" charset="2"/>
              <a:buChar char="v"/>
            </a:pPr>
            <a:r>
              <a:rPr lang="en-US" sz="1800" b="1" i="0" dirty="0">
                <a:solidFill>
                  <a:srgbClr val="0D0D0D"/>
                </a:solidFill>
                <a:effectLst/>
                <a:latin typeface="Times New Roman" panose="02020603050405020304" pitchFamily="18" charset="0"/>
                <a:cs typeface="Times New Roman" panose="02020603050405020304" pitchFamily="18" charset="0"/>
              </a:rPr>
              <a:t>Outcome Conversion: </a:t>
            </a:r>
            <a:r>
              <a:rPr lang="en-US" sz="1800" b="0" i="0" dirty="0">
                <a:solidFill>
                  <a:srgbClr val="0D0D0D"/>
                </a:solidFill>
                <a:effectLst/>
                <a:latin typeface="Times New Roman" panose="02020603050405020304" pitchFamily="18" charset="0"/>
                <a:cs typeface="Times New Roman" panose="02020603050405020304" pitchFamily="18" charset="0"/>
              </a:rPr>
              <a:t>Convert outcomes into binary values, where 1 signifies a successful landing, and 0 signifies an unsuccessful landing. This comprehensive approach, will effectively communicate the intricacies of our web scraping methodology during the presentation.</a:t>
            </a:r>
          </a:p>
          <a:p>
            <a:pPr>
              <a:lnSpc>
                <a:spcPct val="100000"/>
              </a:lnSpc>
              <a:spcBef>
                <a:spcPts val="1400"/>
              </a:spcBef>
            </a:pPr>
            <a:endParaRPr lang="en-US" sz="18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TotalTime>
  <Words>3559</Words>
  <Application>Microsoft Office PowerPoint</Application>
  <PresentationFormat>Widescreen</PresentationFormat>
  <Paragraphs>281</Paragraphs>
  <Slides>48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Consolas</vt:lpstr>
      <vt:lpstr>IBM Plex Mono SemiBold</vt:lpstr>
      <vt:lpstr>Söhne</vt:lpstr>
      <vt:lpstr>Times New Roman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MOATAZ MUSTAFA</cp:lastModifiedBy>
  <cp:revision>213</cp:revision>
  <dcterms:created xsi:type="dcterms:W3CDTF">2021-04-29T18:58:00Z</dcterms:created>
  <dcterms:modified xsi:type="dcterms:W3CDTF">2024-02-17T22:35:52Z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